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sldIdLst>
    <p:sldId id="256" r:id="rId5"/>
    <p:sldId id="257" r:id="rId6"/>
    <p:sldId id="258" r:id="rId7"/>
    <p:sldId id="268" r:id="rId8"/>
    <p:sldId id="261" r:id="rId9"/>
    <p:sldId id="270" r:id="rId10"/>
    <p:sldId id="262" r:id="rId11"/>
    <p:sldId id="263" r:id="rId12"/>
    <p:sldId id="271" r:id="rId13"/>
    <p:sldId id="266"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318F"/>
    <a:srgbClr val="A2298D"/>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E1F1A-E03A-659D-74B2-CC29329DF856}" v="5" dt="2024-12-18T08:58:24.294"/>
    <p1510:client id="{FD0D96D4-24D6-EE7C-240F-E46EF8D96CF5}" v="534" dt="2024-12-18T10:05:57.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72"/>
    <p:restoredTop sz="94720"/>
  </p:normalViewPr>
  <p:slideViewPr>
    <p:cSldViewPr snapToGrid="0">
      <p:cViewPr varScale="1">
        <p:scale>
          <a:sx n="118" d="100"/>
          <a:sy n="118" d="100"/>
        </p:scale>
        <p:origin x="216" y="292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1.xml"/><Relationship Id="rId1" Type="http://schemas.openxmlformats.org/officeDocument/2006/relationships/video" Target="https://www.youtube.com/embed/F_Mh995QqNI?feature=oembed" TargetMode="External"/><Relationship Id="rId4" Type="http://schemas.openxmlformats.org/officeDocument/2006/relationships/hyperlink" Target="https://youtu.be/F_Mh995QqNI?si=PFRjHdWxjmA3BUuq"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2.xml"/><Relationship Id="rId1" Type="http://schemas.openxmlformats.org/officeDocument/2006/relationships/video" Target="https://www.youtube.com/embed/qMbfIG534LA?feature=oembed" TargetMode="External"/><Relationship Id="rId4" Type="http://schemas.openxmlformats.org/officeDocument/2006/relationships/hyperlink" Target="https://youtu.be/qMbfIG534LA?si=YIh5CLWq-FaZ-iH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a:xfrm>
            <a:off x="151275" y="439025"/>
            <a:ext cx="4412561" cy="3287400"/>
          </a:xfrm>
        </p:spPr>
        <p:txBody>
          <a:bodyPr anchor="t"/>
          <a:lstStyle/>
          <a:p>
            <a:pPr algn="l"/>
            <a:r>
              <a:rPr lang="nl-NL" sz="4400" dirty="0"/>
              <a:t>Context-</a:t>
            </a:r>
            <a:br>
              <a:rPr lang="nl-NL" sz="4400" dirty="0"/>
            </a:br>
            <a:r>
              <a:rPr lang="nl-NL" sz="4400" dirty="0"/>
              <a:t>gevoelige</a:t>
            </a:r>
            <a:br>
              <a:rPr lang="nl-NL" sz="4400" dirty="0"/>
            </a:br>
            <a:r>
              <a:rPr lang="nl-NL" sz="4400" dirty="0"/>
              <a:t>communicatie</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4360" y="2642870"/>
            <a:ext cx="3459778" cy="1377707"/>
          </a:xfrm>
        </p:spPr>
        <p:txBody>
          <a:bodyPr/>
          <a:lstStyle/>
          <a:p>
            <a:pPr algn="l" rtl="0">
              <a:spcBef>
                <a:spcPts val="0"/>
              </a:spcBef>
              <a:spcAft>
                <a:spcPts val="0"/>
              </a:spcAft>
            </a:pPr>
            <a:r>
              <a:rPr lang="nl-NL" sz="1600" i="0" u="none" strike="noStrike" dirty="0">
                <a:solidFill>
                  <a:srgbClr val="000000"/>
                </a:solidFill>
                <a:effectLst/>
                <a:latin typeface="Arial"/>
              </a:rPr>
              <a:t>Welkom bij het</a:t>
            </a:r>
          </a:p>
          <a:p>
            <a:pPr algn="l"/>
            <a:r>
              <a:rPr lang="nl-NL" sz="1600" dirty="0">
                <a:solidFill>
                  <a:srgbClr val="000000"/>
                </a:solidFill>
                <a:latin typeface="Arial"/>
              </a:rPr>
              <a:t>basis &amp; verdiepend programma</a:t>
            </a:r>
            <a:endParaRPr lang="nl-NL" sz="1600" i="0" u="none" strike="noStrike" dirty="0">
              <a:solidFill>
                <a:srgbClr val="000000"/>
              </a:solidFill>
              <a:effectLst/>
              <a:latin typeface="Arial" panose="020B0604020202020204" pitchFamily="34" charset="0"/>
            </a:endParaRPr>
          </a:p>
          <a:p>
            <a:pPr algn="l"/>
            <a:r>
              <a:rPr lang="nl-NL" sz="1600" dirty="0">
                <a:latin typeface="Arial"/>
              </a:rPr>
              <a:t>Contextgevoelige communicatie</a:t>
            </a:r>
            <a:endParaRPr lang="nl-NL" sz="1600" dirty="0">
              <a:effectLst/>
              <a:latin typeface="Arial"/>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1260B-C445-1CDA-C656-852CD00DE050}"/>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Contextgevoelige communicatie</a:t>
            </a:r>
          </a:p>
        </p:txBody>
      </p:sp>
      <p:pic>
        <p:nvPicPr>
          <p:cNvPr id="3" name="Onlinemedia 2" title="Module 10 Oriëntatievideo: Contextgevoelige communicatie">
            <a:hlinkClick r:id="" action="ppaction://media"/>
            <a:extLst>
              <a:ext uri="{FF2B5EF4-FFF2-40B4-BE49-F238E27FC236}">
                <a16:creationId xmlns:a16="http://schemas.microsoft.com/office/drawing/2014/main" id="{6D50501C-C1B5-E428-7096-F550747B4CA0}"/>
              </a:ext>
            </a:extLst>
          </p:cNvPr>
          <p:cNvPicPr>
            <a:picLocks noRot="1" noChangeAspect="1"/>
          </p:cNvPicPr>
          <p:nvPr>
            <a:videoFile r:link="rId1"/>
          </p:nvPr>
        </p:nvPicPr>
        <p:blipFill>
          <a:blip r:embed="rId3"/>
          <a:stretch>
            <a:fillRect/>
          </a:stretch>
        </p:blipFill>
        <p:spPr>
          <a:xfrm>
            <a:off x="371475" y="1498600"/>
            <a:ext cx="6007100" cy="3422650"/>
          </a:xfrm>
          <a:prstGeom prst="rect">
            <a:avLst/>
          </a:prstGeom>
        </p:spPr>
      </p:pic>
      <p:sp>
        <p:nvSpPr>
          <p:cNvPr id="5" name="Tekstvak 4">
            <a:extLst>
              <a:ext uri="{FF2B5EF4-FFF2-40B4-BE49-F238E27FC236}">
                <a16:creationId xmlns:a16="http://schemas.microsoft.com/office/drawing/2014/main" id="{EBFBCBB9-3206-5105-BB67-E40C0D7EBA7C}"/>
              </a:ext>
            </a:extLst>
          </p:cNvPr>
          <p:cNvSpPr txBox="1"/>
          <p:nvPr/>
        </p:nvSpPr>
        <p:spPr>
          <a:xfrm>
            <a:off x="6563403" y="4470827"/>
            <a:ext cx="2449658" cy="29238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300" b="1" dirty="0">
                <a:solidFill>
                  <a:srgbClr val="A2298D"/>
                </a:solidFill>
                <a:latin typeface="Calibri"/>
                <a:hlinkClick r:id="rId4">
                  <a:extLst>
                    <a:ext uri="{A12FA001-AC4F-418D-AE19-62706E023703}">
                      <ahyp:hlinkClr xmlns:ahyp="http://schemas.microsoft.com/office/drawing/2018/hyperlinkcolor" val="tx"/>
                    </a:ext>
                  </a:extLst>
                </a:hlinkClick>
              </a:rPr>
              <a:t>Geen video zichtbaar? Klik hier</a:t>
            </a:r>
            <a:r>
              <a:rPr lang="nl-NL" sz="1300" b="1" dirty="0">
                <a:solidFill>
                  <a:srgbClr val="A2298D"/>
                </a:solidFill>
                <a:latin typeface="Calibri"/>
              </a:rPr>
              <a:t>!</a:t>
            </a:r>
            <a:endParaRPr lang="nl-NL"/>
          </a:p>
        </p:txBody>
      </p:sp>
    </p:spTree>
    <p:extLst>
      <p:ext uri="{BB962C8B-B14F-4D97-AF65-F5344CB8AC3E}">
        <p14:creationId xmlns:p14="http://schemas.microsoft.com/office/powerpoint/2010/main" val="209118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Gedachten en ervaringen delen rond communicatie</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AutoNum type="arabicPeriod"/>
            </a:pPr>
            <a:r>
              <a:rPr lang="nl-NL" b="0" i="0" u="none" strike="noStrike" dirty="0">
                <a:solidFill>
                  <a:srgbClr val="000000"/>
                </a:solidFill>
                <a:effectLst/>
              </a:rPr>
              <a:t>Wat </a:t>
            </a:r>
            <a:r>
              <a:rPr lang="nl-NL" b="0" dirty="0">
                <a:solidFill>
                  <a:srgbClr val="000000"/>
                </a:solidFill>
              </a:rPr>
              <a:t>sprak ons aan in de video, waar hebben we bedenkingen bij en wat hebben we gemist?</a:t>
            </a:r>
            <a:br>
              <a:rPr lang="nl-NL" b="0" dirty="0">
                <a:solidFill>
                  <a:srgbClr val="000000"/>
                </a:solidFill>
              </a:rPr>
            </a:br>
            <a:endParaRPr lang="nl-NL" b="0" dirty="0">
              <a:solidFill>
                <a:srgbClr val="000000"/>
              </a:solidFill>
            </a:endParaRPr>
          </a:p>
          <a:p>
            <a:pPr>
              <a:lnSpc>
                <a:spcPct val="114999"/>
              </a:lnSpc>
              <a:buAutoNum type="arabicPeriod"/>
            </a:pPr>
            <a:r>
              <a:rPr lang="nl-NL" b="0" dirty="0">
                <a:solidFill>
                  <a:srgbClr val="000000"/>
                </a:solidFill>
              </a:rPr>
              <a:t>Wat roepen de woorden ‘communicatie’ en ‘contextgevoelig’ bij ons op?</a:t>
            </a:r>
            <a:br>
              <a:rPr lang="nl-NL" b="0" dirty="0">
                <a:solidFill>
                  <a:srgbClr val="000000"/>
                </a:solidFill>
              </a:rPr>
            </a:br>
            <a:endParaRPr lang="nl-NL" dirty="0"/>
          </a:p>
          <a:p>
            <a:pPr>
              <a:lnSpc>
                <a:spcPct val="114999"/>
              </a:lnSpc>
              <a:buAutoNum type="arabicPeriod"/>
            </a:pPr>
            <a:r>
              <a:rPr lang="nl-NL" b="0" dirty="0">
                <a:solidFill>
                  <a:srgbClr val="000000"/>
                </a:solidFill>
              </a:rPr>
              <a:t>Wat speelt er momenteel bij ons op het gebied van communicatie? </a:t>
            </a:r>
            <a:br>
              <a:rPr lang="nl-NL" b="0" dirty="0">
                <a:solidFill>
                  <a:srgbClr val="000000"/>
                </a:solidFill>
              </a:rPr>
            </a:br>
            <a:r>
              <a:rPr lang="nl-NL" b="0" dirty="0">
                <a:solidFill>
                  <a:srgbClr val="000000"/>
                </a:solidFill>
              </a:rPr>
              <a:t>Waar zijn we blij mee en wat baart ons zorgen?</a:t>
            </a:r>
            <a:br>
              <a:rPr lang="nl-NL" b="0" dirty="0">
                <a:solidFill>
                  <a:srgbClr val="000000"/>
                </a:solidFill>
              </a:rPr>
            </a:br>
            <a:endParaRPr lang="nl-NL" dirty="0"/>
          </a:p>
          <a:p>
            <a:pPr>
              <a:lnSpc>
                <a:spcPct val="114999"/>
              </a:lnSpc>
              <a:buAutoNum type="arabicPeriod"/>
            </a:pPr>
            <a:r>
              <a:rPr lang="nl-NL" b="0" dirty="0">
                <a:solidFill>
                  <a:srgbClr val="000000"/>
                </a:solidFill>
              </a:rPr>
              <a:t>Kunnen we een communicatieboodschap of communicatiekanaal noemen waarin we een goed voorbeeld zien voor onze communicatie? Het maakt niet uit wat het is. Wat maakt dat we deze boodschap of dit kanaal sterk vinden qua communicatie?</a:t>
            </a:r>
            <a:br>
              <a:rPr lang="nl-NL" b="0" dirty="0">
                <a:solidFill>
                  <a:srgbClr val="000000"/>
                </a:solidFill>
              </a:rPr>
            </a:br>
            <a:endParaRPr lang="nl-NL" dirty="0"/>
          </a:p>
          <a:p>
            <a:pPr>
              <a:lnSpc>
                <a:spcPct val="114999"/>
              </a:lnSpc>
              <a:buAutoNum type="arabicPeriod"/>
            </a:pPr>
            <a:r>
              <a:rPr lang="nl-NL" b="0" dirty="0">
                <a:solidFill>
                  <a:srgbClr val="000000"/>
                </a:solidFill>
              </a:rPr>
              <a:t>Wat kunnen we leren van de genoemde voorbeelden en hun sterke punten?</a:t>
            </a: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Gluren bij de buren met het oog op communicatie</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a:lnSpc>
                <a:spcPct val="114999"/>
              </a:lnSpc>
              <a:buAutoNum type="arabicPeriod"/>
            </a:pPr>
            <a:r>
              <a:rPr lang="nl-NL" b="0" dirty="0">
                <a:solidFill>
                  <a:srgbClr val="000000"/>
                </a:solidFill>
              </a:rPr>
              <a:t>Welke website van een andere proefplek springt eruit bij het rondkijken op de kerkzoeker?</a:t>
            </a:r>
            <a:br>
              <a:rPr lang="nl-NL" b="0" dirty="0">
                <a:solidFill>
                  <a:srgbClr val="000000"/>
                </a:solidFill>
              </a:rPr>
            </a:br>
            <a:r>
              <a:rPr lang="nl-NL" b="0" dirty="0">
                <a:solidFill>
                  <a:srgbClr val="000000"/>
                </a:solidFill>
              </a:rPr>
              <a:t>Wat maakt dat deze website eruit springt?</a:t>
            </a:r>
            <a:br>
              <a:rPr lang="nl-NL" b="0" dirty="0">
                <a:solidFill>
                  <a:srgbClr val="000000"/>
                </a:solidFill>
              </a:rPr>
            </a:br>
            <a:br>
              <a:rPr lang="nl-NL" b="0" dirty="0"/>
            </a:br>
            <a:br>
              <a:rPr lang="nl-NL" b="0" dirty="0"/>
            </a:br>
            <a:br>
              <a:rPr lang="nl-NL" b="0" dirty="0"/>
            </a:br>
            <a:br>
              <a:rPr lang="nl-NL" b="0" dirty="0"/>
            </a:br>
            <a:br>
              <a:rPr lang="nl-NL" b="0" dirty="0"/>
            </a:br>
            <a:br>
              <a:rPr lang="nl-NL" b="0" dirty="0"/>
            </a:br>
            <a:br>
              <a:rPr lang="nl-NL" b="0" dirty="0"/>
            </a:br>
            <a:br>
              <a:rPr lang="nl-NL" b="0" dirty="0"/>
            </a:br>
            <a:endParaRPr lang="nl-NL" b="0" dirty="0">
              <a:solidFill>
                <a:srgbClr val="000000"/>
              </a:solidFill>
            </a:endParaRPr>
          </a:p>
          <a:p>
            <a:pPr>
              <a:lnSpc>
                <a:spcPct val="114999"/>
              </a:lnSpc>
              <a:buAutoNum type="arabicPeriod"/>
            </a:pPr>
            <a:r>
              <a:rPr lang="nl-NL" b="0" dirty="0">
                <a:solidFill>
                  <a:srgbClr val="000000"/>
                </a:solidFill>
              </a:rPr>
              <a:t>Wat kunnen we voor de communicatie rond onze proefplek leren van wat we besproken hebben </a:t>
            </a:r>
            <a:br>
              <a:rPr lang="nl-NL" b="0" dirty="0">
                <a:solidFill>
                  <a:srgbClr val="000000"/>
                </a:solidFill>
              </a:rPr>
            </a:br>
            <a:r>
              <a:rPr lang="nl-NL" b="0" dirty="0">
                <a:solidFill>
                  <a:srgbClr val="000000"/>
                </a:solidFill>
              </a:rPr>
              <a:t>en van wat er in de video gezegd werd?</a:t>
            </a: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pic>
        <p:nvPicPr>
          <p:cNvPr id="4" name="Afbeelding 3" descr="Afbeelding met tekst, kaart, schermopname&#10;&#10;Automatisch gegenereerde beschrijving">
            <a:extLst>
              <a:ext uri="{FF2B5EF4-FFF2-40B4-BE49-F238E27FC236}">
                <a16:creationId xmlns:a16="http://schemas.microsoft.com/office/drawing/2014/main" id="{3DB8C792-038E-862B-648E-1E8F316AC94B}"/>
              </a:ext>
            </a:extLst>
          </p:cNvPr>
          <p:cNvPicPr>
            <a:picLocks noChangeAspect="1"/>
          </p:cNvPicPr>
          <p:nvPr/>
        </p:nvPicPr>
        <p:blipFill>
          <a:blip r:embed="rId2"/>
          <a:stretch>
            <a:fillRect/>
          </a:stretch>
        </p:blipFill>
        <p:spPr>
          <a:xfrm>
            <a:off x="2228126" y="1876626"/>
            <a:ext cx="3913691" cy="2106431"/>
          </a:xfrm>
          <a:prstGeom prst="rect">
            <a:avLst/>
          </a:prstGeom>
        </p:spPr>
      </p:pic>
    </p:spTree>
    <p:extLst>
      <p:ext uri="{BB962C8B-B14F-4D97-AF65-F5344CB8AC3E}">
        <p14:creationId xmlns:p14="http://schemas.microsoft.com/office/powerpoint/2010/main" val="322780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Communicatie versterken zoals Mozes</a:t>
            </a:r>
          </a:p>
        </p:txBody>
      </p:sp>
      <p:sp>
        <p:nvSpPr>
          <p:cNvPr id="4" name="Tijdelijke aanduiding voor tekst 2">
            <a:extLst>
              <a:ext uri="{FF2B5EF4-FFF2-40B4-BE49-F238E27FC236}">
                <a16:creationId xmlns:a16="http://schemas.microsoft.com/office/drawing/2014/main" id="{E08D6785-D90A-5AE6-C9D4-B2320E21FEFE}"/>
              </a:ext>
            </a:extLst>
          </p:cNvPr>
          <p:cNvSpPr>
            <a:spLocks noGrp="1"/>
          </p:cNvSpPr>
          <p:nvPr>
            <p:ph type="body" idx="1"/>
          </p:nvPr>
        </p:nvSpPr>
        <p:spPr>
          <a:xfrm>
            <a:off x="311700" y="979797"/>
            <a:ext cx="8520600" cy="3416400"/>
          </a:xfrm>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AutoNum type="arabicPeriod"/>
            </a:pPr>
            <a:r>
              <a:rPr lang="nl-NL" b="0" dirty="0">
                <a:solidFill>
                  <a:srgbClr val="000000"/>
                </a:solidFill>
              </a:rPr>
              <a:t>Hoe versterkte de staf van Mozes zijn communicatieboodschap in de genoemde verhalen?</a:t>
            </a:r>
            <a:br>
              <a:rPr lang="nl-NL" b="0" dirty="0">
                <a:solidFill>
                  <a:srgbClr val="000000"/>
                </a:solidFill>
              </a:rPr>
            </a:br>
            <a:endParaRPr lang="nl-NL" b="0" dirty="0">
              <a:solidFill>
                <a:srgbClr val="000000"/>
              </a:solidFill>
              <a:latin typeface="Calibri" panose="020F0502020204030204" pitchFamily="34" charset="0"/>
              <a:cs typeface="Calibri" panose="020F0502020204030204" pitchFamily="34" charset="0"/>
            </a:endParaRPr>
          </a:p>
          <a:p>
            <a:pPr>
              <a:lnSpc>
                <a:spcPct val="114999"/>
              </a:lnSpc>
              <a:buAutoNum type="arabicPeriod"/>
            </a:pPr>
            <a:r>
              <a:rPr lang="nl-NL" b="0" dirty="0">
                <a:solidFill>
                  <a:srgbClr val="000000"/>
                </a:solidFill>
              </a:rPr>
              <a:t>Ken je nog andere voorbeelden van hoe Mozes zijn staf gebruikte om een bepaalde boodschap kracht bij te zetten?</a:t>
            </a:r>
            <a:br>
              <a:rPr lang="nl-NL" b="0" dirty="0">
                <a:solidFill>
                  <a:srgbClr val="000000"/>
                </a:solidFill>
              </a:rPr>
            </a:br>
            <a:endParaRPr lang="nl-NL"/>
          </a:p>
          <a:p>
            <a:pPr>
              <a:lnSpc>
                <a:spcPct val="114999"/>
              </a:lnSpc>
              <a:buAutoNum type="arabicPeriod"/>
            </a:pPr>
            <a:r>
              <a:rPr lang="nl-NL" b="0" dirty="0">
                <a:solidFill>
                  <a:srgbClr val="000000"/>
                </a:solidFill>
              </a:rPr>
              <a:t>Meestal lezen we dat God zelf opdracht geeft om de staf op een bepaalde manier te gebruiken. Waarom zou Hij dat doen? Kunnen we daar iets van leren voor onze vormen van communicatie-versterking?</a:t>
            </a:r>
            <a:br>
              <a:rPr lang="nl-NL" b="0" dirty="0">
                <a:solidFill>
                  <a:srgbClr val="000000"/>
                </a:solidFill>
              </a:rPr>
            </a:br>
            <a:endParaRPr lang="nl-NL"/>
          </a:p>
          <a:p>
            <a:pPr>
              <a:lnSpc>
                <a:spcPct val="114999"/>
              </a:lnSpc>
              <a:buAutoNum type="arabicPeriod"/>
            </a:pPr>
            <a:r>
              <a:rPr lang="nl-NL" b="0" dirty="0">
                <a:solidFill>
                  <a:srgbClr val="000000"/>
                </a:solidFill>
              </a:rPr>
              <a:t>Wat kunnen wij inzetten als ‘staf’ bij onze communicatie? En hoe zoeken we daarbij afstemming met God?</a:t>
            </a: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Authentiek en integer communiceren zoals Jezus</a:t>
            </a:r>
          </a:p>
        </p:txBody>
      </p:sp>
      <p:sp>
        <p:nvSpPr>
          <p:cNvPr id="4" name="Tijdelijke aanduiding voor tekst 2">
            <a:extLst>
              <a:ext uri="{FF2B5EF4-FFF2-40B4-BE49-F238E27FC236}">
                <a16:creationId xmlns:a16="http://schemas.microsoft.com/office/drawing/2014/main" id="{E08D6785-D90A-5AE6-C9D4-B2320E21FEFE}"/>
              </a:ext>
            </a:extLst>
          </p:cNvPr>
          <p:cNvSpPr>
            <a:spLocks noGrp="1"/>
          </p:cNvSpPr>
          <p:nvPr>
            <p:ph type="body" idx="1"/>
          </p:nvPr>
        </p:nvSpPr>
        <p:spPr>
          <a:xfrm>
            <a:off x="311700" y="979797"/>
            <a:ext cx="8520600" cy="3713001"/>
          </a:xfrm>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AutoNum type="arabicPeriod"/>
            </a:pPr>
            <a:r>
              <a:rPr lang="nl-NL" b="0" dirty="0">
                <a:solidFill>
                  <a:srgbClr val="000000"/>
                </a:solidFill>
              </a:rPr>
              <a:t>Wat valt op in wat we hebben opgeschreven?</a:t>
            </a:r>
            <a:br>
              <a:rPr lang="nl-NL" b="0" dirty="0">
                <a:solidFill>
                  <a:srgbClr val="000000"/>
                </a:solidFill>
              </a:rPr>
            </a:br>
            <a:endParaRPr lang="nl-NL" b="0" dirty="0">
              <a:solidFill>
                <a:srgbClr val="000000"/>
              </a:solidFill>
              <a:latin typeface="Calibri" panose="020F0502020204030204" pitchFamily="34" charset="0"/>
              <a:cs typeface="Calibri" panose="020F0502020204030204" pitchFamily="34" charset="0"/>
            </a:endParaRPr>
          </a:p>
          <a:p>
            <a:pPr>
              <a:lnSpc>
                <a:spcPct val="114999"/>
              </a:lnSpc>
              <a:buAutoNum type="arabicPeriod"/>
            </a:pPr>
            <a:r>
              <a:rPr lang="nl-NL" b="0" dirty="0">
                <a:solidFill>
                  <a:srgbClr val="000000"/>
                </a:solidFill>
              </a:rPr>
              <a:t>Herkennen we in de genoemde ‘woorden en waarden’ de typering ‘authentiek en integer’?</a:t>
            </a:r>
            <a:br>
              <a:rPr lang="nl-NL" b="0" dirty="0">
                <a:solidFill>
                  <a:srgbClr val="000000"/>
                </a:solidFill>
              </a:rPr>
            </a:br>
            <a:endParaRPr lang="nl-NL"/>
          </a:p>
          <a:p>
            <a:pPr>
              <a:lnSpc>
                <a:spcPct val="114999"/>
              </a:lnSpc>
              <a:buAutoNum type="arabicPeriod"/>
            </a:pPr>
            <a:r>
              <a:rPr lang="nl-NL" b="0" dirty="0">
                <a:solidFill>
                  <a:srgbClr val="000000"/>
                </a:solidFill>
              </a:rPr>
              <a:t>Zien we verschillen in hoe Jezus communiceert in verschillende situaties? </a:t>
            </a:r>
            <a:br>
              <a:rPr lang="nl-NL" b="0" dirty="0">
                <a:solidFill>
                  <a:srgbClr val="000000"/>
                </a:solidFill>
              </a:rPr>
            </a:br>
            <a:r>
              <a:rPr lang="nl-NL" b="0" dirty="0">
                <a:solidFill>
                  <a:srgbClr val="000000"/>
                </a:solidFill>
              </a:rPr>
              <a:t>Zo ja, waar hangen die verschillen mee samen?</a:t>
            </a:r>
            <a:br>
              <a:rPr lang="nl-NL" b="0" dirty="0">
                <a:solidFill>
                  <a:srgbClr val="000000"/>
                </a:solidFill>
              </a:rPr>
            </a:br>
            <a:endParaRPr lang="nl-NL"/>
          </a:p>
          <a:p>
            <a:pPr>
              <a:lnSpc>
                <a:spcPct val="114999"/>
              </a:lnSpc>
              <a:buAutoNum type="arabicPeriod"/>
            </a:pPr>
            <a:r>
              <a:rPr lang="nl-NL" b="0" dirty="0">
                <a:solidFill>
                  <a:srgbClr val="000000"/>
                </a:solidFill>
              </a:rPr>
              <a:t>Was Jezus ‘contextgevoelig’ in zijn manier van communiceren? Zo ja, hoe?</a:t>
            </a:r>
            <a:br>
              <a:rPr lang="nl-NL" b="0" dirty="0">
                <a:solidFill>
                  <a:srgbClr val="000000"/>
                </a:solidFill>
              </a:rPr>
            </a:br>
            <a:endParaRPr lang="nl-NL"/>
          </a:p>
          <a:p>
            <a:pPr>
              <a:lnSpc>
                <a:spcPct val="114999"/>
              </a:lnSpc>
              <a:buAutoNum type="arabicPeriod"/>
            </a:pPr>
            <a:r>
              <a:rPr lang="nl-NL" b="0" dirty="0">
                <a:solidFill>
                  <a:srgbClr val="000000"/>
                </a:solidFill>
              </a:rPr>
              <a:t>Is ‘contextgevoelig’ hetzelfde als ‘sociaal wenselijk’? Zo niet, wat is het verschil?</a:t>
            </a:r>
            <a:br>
              <a:rPr lang="nl-NL" b="0" dirty="0">
                <a:solidFill>
                  <a:srgbClr val="000000"/>
                </a:solidFill>
              </a:rPr>
            </a:br>
            <a:endParaRPr lang="nl-NL"/>
          </a:p>
          <a:p>
            <a:pPr>
              <a:lnSpc>
                <a:spcPct val="114999"/>
              </a:lnSpc>
              <a:buAutoNum type="arabicPeriod"/>
            </a:pPr>
            <a:r>
              <a:rPr lang="nl-NL" b="0" dirty="0">
                <a:solidFill>
                  <a:srgbClr val="000000"/>
                </a:solidFill>
              </a:rPr>
              <a:t>Welke concrete aanbeveling kunnen we voor onszelf formuleren, nadat we zo een tijdje hebben gemediteerd rond de manier waarop Jezus communiceert?</a:t>
            </a:r>
            <a:endParaRPr lang="nl-NL" dirty="0"/>
          </a:p>
          <a:p>
            <a:pPr marL="139700" indent="0">
              <a:lnSpc>
                <a:spcPct val="114999"/>
              </a:lnSpc>
              <a:buNone/>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000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Gezonde teamcultuur</a:t>
            </a:r>
          </a:p>
        </p:txBody>
      </p:sp>
      <p:pic>
        <p:nvPicPr>
          <p:cNvPr id="3" name="Onlinemedia 2" title="Module 10 reisgidsvideo: Contextgevoelige communicatie">
            <a:hlinkClick r:id="" action="ppaction://media"/>
            <a:extLst>
              <a:ext uri="{FF2B5EF4-FFF2-40B4-BE49-F238E27FC236}">
                <a16:creationId xmlns:a16="http://schemas.microsoft.com/office/drawing/2014/main" id="{FA9576E5-6209-A017-8E8E-C1087A274DE5}"/>
              </a:ext>
            </a:extLst>
          </p:cNvPr>
          <p:cNvPicPr>
            <a:picLocks noRot="1" noChangeAspect="1"/>
          </p:cNvPicPr>
          <p:nvPr>
            <a:videoFile r:link="rId1"/>
          </p:nvPr>
        </p:nvPicPr>
        <p:blipFill>
          <a:blip r:embed="rId3"/>
          <a:stretch>
            <a:fillRect/>
          </a:stretch>
        </p:blipFill>
        <p:spPr>
          <a:xfrm>
            <a:off x="380477" y="1498197"/>
            <a:ext cx="5995767" cy="3369681"/>
          </a:xfrm>
          <a:prstGeom prst="rect">
            <a:avLst/>
          </a:prstGeom>
        </p:spPr>
      </p:pic>
      <p:sp>
        <p:nvSpPr>
          <p:cNvPr id="7" name="Tekstvak 6">
            <a:extLst>
              <a:ext uri="{FF2B5EF4-FFF2-40B4-BE49-F238E27FC236}">
                <a16:creationId xmlns:a16="http://schemas.microsoft.com/office/drawing/2014/main" id="{51D8F1C4-B3D1-09D2-E271-AF1277F76C7C}"/>
              </a:ext>
            </a:extLst>
          </p:cNvPr>
          <p:cNvSpPr txBox="1"/>
          <p:nvPr/>
        </p:nvSpPr>
        <p:spPr>
          <a:xfrm>
            <a:off x="6563403" y="4470827"/>
            <a:ext cx="2449658" cy="29238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300" b="1" dirty="0">
                <a:solidFill>
                  <a:srgbClr val="6F318F"/>
                </a:solidFill>
                <a:latin typeface="Calibri"/>
                <a:hlinkClick r:id="rId4">
                  <a:extLst>
                    <a:ext uri="{A12FA001-AC4F-418D-AE19-62706E023703}">
                      <ahyp:hlinkClr xmlns:ahyp="http://schemas.microsoft.com/office/drawing/2018/hyperlinkcolor" val="tx"/>
                    </a:ext>
                  </a:extLst>
                </a:hlinkClick>
              </a:rPr>
              <a:t>Geen video zichtbaar? Klik hier!</a:t>
            </a:r>
            <a:endParaRPr lang="nl-NL">
              <a:solidFill>
                <a:srgbClr val="6F318F"/>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7982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a:t>
            </a:r>
            <a:br>
              <a:rPr lang="nl-NL" dirty="0"/>
            </a:br>
            <a:r>
              <a:rPr lang="nl-NL" dirty="0"/>
              <a:t>Randvoorwaarden voor goede communicatie</a:t>
            </a:r>
            <a:br>
              <a:rPr lang="nl-NL" dirty="0"/>
            </a:br>
            <a:endParaRPr lang="nl-NL" dirty="0"/>
          </a:p>
        </p:txBody>
      </p:sp>
      <p:sp>
        <p:nvSpPr>
          <p:cNvPr id="3" name="Tijdelijke aanduiding voor tekst 2">
            <a:extLst>
              <a:ext uri="{FF2B5EF4-FFF2-40B4-BE49-F238E27FC236}">
                <a16:creationId xmlns:a16="http://schemas.microsoft.com/office/drawing/2014/main" id="{D02B3BF4-3829-67F9-7294-65C420B11054}"/>
              </a:ext>
            </a:extLst>
          </p:cNvPr>
          <p:cNvSpPr>
            <a:spLocks noGrp="1"/>
          </p:cNvSpPr>
          <p:nvPr/>
        </p:nvSpPr>
        <p:spPr>
          <a:xfrm>
            <a:off x="311700" y="9797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fontAlgn="base">
              <a:buFont typeface="+mj-lt"/>
              <a:buAutoNum type="arabicPeriod"/>
            </a:pPr>
            <a:r>
              <a:rPr lang="nl-NL" b="0" i="0" u="none" strike="noStrike" dirty="0">
                <a:solidFill>
                  <a:srgbClr val="000000"/>
                </a:solidFill>
                <a:effectLst/>
              </a:rPr>
              <a:t>We </a:t>
            </a:r>
            <a:r>
              <a:rPr lang="nl-NL" b="0" dirty="0">
                <a:solidFill>
                  <a:srgbClr val="000000"/>
                </a:solidFill>
              </a:rPr>
              <a:t>wisselen met elkaar uit welke cijfers we onszelf gegeven hebben. </a:t>
            </a:r>
            <a:br>
              <a:rPr lang="nl-NL" b="0" dirty="0">
                <a:solidFill>
                  <a:srgbClr val="000000"/>
                </a:solidFill>
              </a:rPr>
            </a:br>
            <a:r>
              <a:rPr lang="nl-NL" b="0" dirty="0">
                <a:solidFill>
                  <a:srgbClr val="000000"/>
                </a:solidFill>
              </a:rPr>
              <a:t>Iemand houdt dit bij op een blanco checklist en rekent per punt het gemiddelde uit.</a:t>
            </a:r>
            <a:br>
              <a:rPr lang="nl-NL" b="0" dirty="0">
                <a:solidFill>
                  <a:srgbClr val="000000"/>
                </a:solidFill>
              </a:rPr>
            </a:br>
            <a:endParaRPr lang="nl-NL" b="0" dirty="0">
              <a:solidFill>
                <a:srgbClr val="000000"/>
              </a:solidFill>
            </a:endParaRPr>
          </a:p>
          <a:p>
            <a:pPr marL="482600" indent="-342900">
              <a:lnSpc>
                <a:spcPct val="114999"/>
              </a:lnSpc>
              <a:buAutoNum type="arabicPeriod"/>
            </a:pPr>
            <a:r>
              <a:rPr lang="nl-NL" b="0" dirty="0">
                <a:solidFill>
                  <a:srgbClr val="000000"/>
                </a:solidFill>
              </a:rPr>
              <a:t>Waarom hebben we onszelf deze cijfers gegeven? </a:t>
            </a:r>
            <a:br>
              <a:rPr lang="nl-NL" b="0" dirty="0">
                <a:solidFill>
                  <a:srgbClr val="000000"/>
                </a:solidFill>
              </a:rPr>
            </a:br>
            <a:endParaRPr lang="nl-NL"/>
          </a:p>
          <a:p>
            <a:pPr marL="482600" indent="-342900">
              <a:lnSpc>
                <a:spcPct val="114999"/>
              </a:lnSpc>
              <a:buAutoNum type="arabicPeriod"/>
            </a:pPr>
            <a:r>
              <a:rPr lang="nl-NL" b="0" dirty="0">
                <a:solidFill>
                  <a:srgbClr val="000000"/>
                </a:solidFill>
              </a:rPr>
              <a:t>Waar liepen onze cijfers sterk uiteen? Hoe komt dat?</a:t>
            </a:r>
            <a:br>
              <a:rPr lang="nl-NL" b="0" dirty="0">
                <a:solidFill>
                  <a:srgbClr val="000000"/>
                </a:solidFill>
              </a:rPr>
            </a:br>
            <a:endParaRPr lang="nl-NL"/>
          </a:p>
          <a:p>
            <a:pPr marL="482600" indent="-342900">
              <a:lnSpc>
                <a:spcPct val="114999"/>
              </a:lnSpc>
              <a:buAutoNum type="arabicPeriod"/>
            </a:pPr>
            <a:r>
              <a:rPr lang="nl-NL" b="0" dirty="0">
                <a:solidFill>
                  <a:srgbClr val="000000"/>
                </a:solidFill>
              </a:rPr>
              <a:t>Waaraan moeten we de komende tijd meer aandacht geven als het gaat om contextgevoelige communicatie en waarom?</a:t>
            </a:r>
            <a:endParaRPr lang="nl-NL" dirty="0"/>
          </a:p>
          <a:p>
            <a:pPr marL="139700" indent="0">
              <a:lnSpc>
                <a:spcPct val="114999"/>
              </a:lnSpc>
              <a:buNone/>
            </a:pPr>
            <a:r>
              <a:rPr lang="nl-NL" b="0" i="0" u="none" strike="noStrike" dirty="0">
                <a:solidFill>
                  <a:srgbClr val="000000"/>
                </a:solidFill>
                <a:effectLst/>
              </a:rPr>
              <a:t>  </a:t>
            </a:r>
            <a:endParaRPr lang="nl-NL" i="0" u="none" strike="noStrike">
              <a:effectLst/>
            </a:endParaRPr>
          </a:p>
        </p:txBody>
      </p:sp>
    </p:spTree>
    <p:extLst>
      <p:ext uri="{BB962C8B-B14F-4D97-AF65-F5344CB8AC3E}">
        <p14:creationId xmlns:p14="http://schemas.microsoft.com/office/powerpoint/2010/main" val="80635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2:</a:t>
            </a:r>
            <a:br>
              <a:rPr lang="nl-NL" dirty="0"/>
            </a:br>
            <a:r>
              <a:rPr lang="nl-NL" dirty="0"/>
              <a:t>Aandachtspunten voor een communicatieplan</a:t>
            </a:r>
            <a:br>
              <a:rPr lang="nl-NL" dirty="0"/>
            </a:br>
            <a:endParaRPr lang="nl-NL" dirty="0"/>
          </a:p>
        </p:txBody>
      </p:sp>
      <p:pic>
        <p:nvPicPr>
          <p:cNvPr id="4" name="Afbeelding 3" descr="Afbeelding met zwart, schermopname, duisternis&#10;&#10;Automatisch gegenereerde beschrijving">
            <a:extLst>
              <a:ext uri="{FF2B5EF4-FFF2-40B4-BE49-F238E27FC236}">
                <a16:creationId xmlns:a16="http://schemas.microsoft.com/office/drawing/2014/main" id="{E82ACB3D-0D0E-8864-76A9-B2657A66037B}"/>
              </a:ext>
            </a:extLst>
          </p:cNvPr>
          <p:cNvPicPr>
            <a:picLocks noChangeAspect="1"/>
          </p:cNvPicPr>
          <p:nvPr/>
        </p:nvPicPr>
        <p:blipFill>
          <a:blip r:embed="rId2"/>
          <a:stretch>
            <a:fillRect/>
          </a:stretch>
        </p:blipFill>
        <p:spPr>
          <a:xfrm>
            <a:off x="3957638" y="2057400"/>
            <a:ext cx="1228725" cy="1028700"/>
          </a:xfrm>
          <a:prstGeom prst="rect">
            <a:avLst/>
          </a:prstGeom>
        </p:spPr>
      </p:pic>
    </p:spTree>
    <p:extLst>
      <p:ext uri="{BB962C8B-B14F-4D97-AF65-F5344CB8AC3E}">
        <p14:creationId xmlns:p14="http://schemas.microsoft.com/office/powerpoint/2010/main" val="2043046003"/>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Props1.xml><?xml version="1.0" encoding="utf-8"?>
<ds:datastoreItem xmlns:ds="http://schemas.openxmlformats.org/officeDocument/2006/customXml" ds:itemID="{0E4226B3-E92C-4B14-AEB0-F9D52724B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AB033B-7C87-49B0-8136-9EAA6E764565}">
  <ds:schemaRefs>
    <ds:schemaRef ds:uri="http://schemas.microsoft.com/sharepoint/v3/contenttype/forms"/>
  </ds:schemaRefs>
</ds:datastoreItem>
</file>

<file path=customXml/itemProps3.xml><?xml version="1.0" encoding="utf-8"?>
<ds:datastoreItem xmlns:ds="http://schemas.openxmlformats.org/officeDocument/2006/customXml" ds:itemID="{56801A90-D53B-4891-A16E-6AD3B7D67C9A}">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docProps/app.xml><?xml version="1.0" encoding="utf-8"?>
<Properties xmlns="http://schemas.openxmlformats.org/officeDocument/2006/extended-properties" xmlns:vt="http://schemas.openxmlformats.org/officeDocument/2006/docPropsVTypes">
  <TotalTime>1828</TotalTime>
  <Words>331</Words>
  <Application>Microsoft Office PowerPoint</Application>
  <PresentationFormat>Diavoorstelling (16:9)</PresentationFormat>
  <Paragraphs>36</Paragraphs>
  <Slides>10</Slides>
  <Notes>0</Notes>
  <HiddenSlides>0</HiddenSlides>
  <MMClips>2</MMClips>
  <ScaleCrop>false</ScaleCrop>
  <HeadingPairs>
    <vt:vector size="4" baseType="variant">
      <vt:variant>
        <vt:lpstr>Thema</vt:lpstr>
      </vt:variant>
      <vt:variant>
        <vt:i4>1</vt:i4>
      </vt:variant>
      <vt:variant>
        <vt:lpstr>Diatitels</vt:lpstr>
      </vt:variant>
      <vt:variant>
        <vt:i4>10</vt:i4>
      </vt:variant>
    </vt:vector>
  </HeadingPairs>
  <TitlesOfParts>
    <vt:vector size="11" baseType="lpstr">
      <vt:lpstr>Hoofdthema - Leren Pionieren</vt:lpstr>
      <vt:lpstr>Context- gevoelige communicatie</vt:lpstr>
      <vt:lpstr>Oriëntatievideo Contextgevoelige communicatie</vt:lpstr>
      <vt:lpstr>Oriëntatie 1:  Gedachten en ervaringen delen rond communicatie</vt:lpstr>
      <vt:lpstr>Oriëntatie 2:  Gluren bij de buren met het oog op communicatie</vt:lpstr>
      <vt:lpstr>Kompas 1: Communicatie versterken zoals Mozes</vt:lpstr>
      <vt:lpstr>Kompas 2: Authentiek en integer communiceren zoals Jezus</vt:lpstr>
      <vt:lpstr>Reisgidsvideo Gezonde teamcultuur</vt:lpstr>
      <vt:lpstr>Reisgids 1: Randvoorwaarden voor goede communicatie </vt:lpstr>
      <vt:lpstr>Reisgids 2: Aandachtspunten voor een communicatieplan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228</cp:revision>
  <dcterms:modified xsi:type="dcterms:W3CDTF">2024-12-18T10:11:04Z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